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8"/>
  </p:notesMasterIdLst>
  <p:sldIdLst>
    <p:sldId id="257" r:id="rId5"/>
    <p:sldId id="260" r:id="rId6"/>
    <p:sldId id="258" r:id="rId7"/>
  </p:sldIdLst>
  <p:sldSz cx="12801600" cy="9601200" type="A3"/>
  <p:notesSz cx="10163175" cy="14590713"/>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1" userDrawn="1">
          <p15:clr>
            <a:srgbClr val="A4A3A4"/>
          </p15:clr>
        </p15:guide>
        <p15:guide id="2" pos="4032" userDrawn="1">
          <p15:clr>
            <a:srgbClr val="A4A3A4"/>
          </p15:clr>
        </p15:guide>
        <p15:guide id="3" orient="horz" pos="77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CDFDAD-4572-2AD1-5791-2E01CE4C46C9}" name="Okubo, Tomohiro" initials="OT" userId="S::tomookubo@tohmatsu.co.jp::c7780e76-77dd-4c09-bd8d-5eca3c873db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0" d="100"/>
          <a:sy n="80" d="100"/>
        </p:scale>
        <p:origin x="390" y="102"/>
      </p:cViewPr>
      <p:guideLst>
        <p:guide orient="horz" pos="5881"/>
        <p:guide pos="4032"/>
        <p:guide orient="horz" pos="7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404043" cy="732069"/>
          </a:xfrm>
          <a:prstGeom prst="rect">
            <a:avLst/>
          </a:prstGeom>
        </p:spPr>
        <p:txBody>
          <a:bodyPr vert="horz" lIns="135150" tIns="67576" rIns="135150" bIns="67576" rtlCol="0"/>
          <a:lstStyle>
            <a:lvl1pPr algn="l">
              <a:defRPr sz="1800"/>
            </a:lvl1pPr>
          </a:lstStyle>
          <a:p>
            <a:endParaRPr kumimoji="1" lang="ja-JP" altLang="en-US"/>
          </a:p>
        </p:txBody>
      </p:sp>
      <p:sp>
        <p:nvSpPr>
          <p:cNvPr id="3" name="日付プレースホルダー 2"/>
          <p:cNvSpPr>
            <a:spLocks noGrp="1"/>
          </p:cNvSpPr>
          <p:nvPr>
            <p:ph type="dt" idx="1"/>
          </p:nvPr>
        </p:nvSpPr>
        <p:spPr>
          <a:xfrm>
            <a:off x="5756782" y="2"/>
            <a:ext cx="4404043" cy="732069"/>
          </a:xfrm>
          <a:prstGeom prst="rect">
            <a:avLst/>
          </a:prstGeom>
        </p:spPr>
        <p:txBody>
          <a:bodyPr vert="horz" lIns="135150" tIns="67576" rIns="135150" bIns="67576" rtlCol="0"/>
          <a:lstStyle>
            <a:lvl1pPr algn="r">
              <a:defRPr sz="1800"/>
            </a:lvl1pPr>
          </a:lstStyle>
          <a:p>
            <a:fld id="{268B9AC4-62E1-4479-B08C-EA6B0CEA0BF0}" type="datetimeFigureOut">
              <a:rPr kumimoji="1" lang="ja-JP" altLang="en-US" smtClean="0"/>
              <a:t>2024/6/27</a:t>
            </a:fld>
            <a:endParaRPr kumimoji="1" lang="ja-JP" altLang="en-US"/>
          </a:p>
        </p:txBody>
      </p:sp>
      <p:sp>
        <p:nvSpPr>
          <p:cNvPr id="4" name="スライド イメージ プレースホルダー 3"/>
          <p:cNvSpPr>
            <a:spLocks noGrp="1" noRot="1" noChangeAspect="1"/>
          </p:cNvSpPr>
          <p:nvPr>
            <p:ph type="sldImg" idx="2"/>
          </p:nvPr>
        </p:nvSpPr>
        <p:spPr>
          <a:xfrm>
            <a:off x="1800225" y="1825625"/>
            <a:ext cx="6562725" cy="4922838"/>
          </a:xfrm>
          <a:prstGeom prst="rect">
            <a:avLst/>
          </a:prstGeom>
          <a:noFill/>
          <a:ln w="12700">
            <a:solidFill>
              <a:prstClr val="black"/>
            </a:solidFill>
          </a:ln>
        </p:spPr>
        <p:txBody>
          <a:bodyPr vert="horz" lIns="135150" tIns="67576" rIns="135150" bIns="67576" rtlCol="0" anchor="ctr"/>
          <a:lstStyle/>
          <a:p>
            <a:endParaRPr lang="ja-JP" altLang="en-US"/>
          </a:p>
        </p:txBody>
      </p:sp>
      <p:sp>
        <p:nvSpPr>
          <p:cNvPr id="5" name="ノート プレースホルダー 4"/>
          <p:cNvSpPr>
            <a:spLocks noGrp="1"/>
          </p:cNvSpPr>
          <p:nvPr>
            <p:ph type="body" sz="quarter" idx="3"/>
          </p:nvPr>
        </p:nvSpPr>
        <p:spPr>
          <a:xfrm>
            <a:off x="1016318" y="7021781"/>
            <a:ext cx="8130540" cy="5745093"/>
          </a:xfrm>
          <a:prstGeom prst="rect">
            <a:avLst/>
          </a:prstGeom>
        </p:spPr>
        <p:txBody>
          <a:bodyPr vert="horz" lIns="135150" tIns="67576" rIns="135150" bIns="675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858647"/>
            <a:ext cx="4404043" cy="732068"/>
          </a:xfrm>
          <a:prstGeom prst="rect">
            <a:avLst/>
          </a:prstGeom>
        </p:spPr>
        <p:txBody>
          <a:bodyPr vert="horz" lIns="135150" tIns="67576" rIns="135150" bIns="67576" rtlCol="0" anchor="b"/>
          <a:lstStyle>
            <a:lvl1pPr algn="l">
              <a:defRPr sz="1800"/>
            </a:lvl1pPr>
          </a:lstStyle>
          <a:p>
            <a:endParaRPr kumimoji="1" lang="ja-JP" altLang="en-US"/>
          </a:p>
        </p:txBody>
      </p:sp>
      <p:sp>
        <p:nvSpPr>
          <p:cNvPr id="7" name="スライド番号プレースホルダー 6"/>
          <p:cNvSpPr>
            <a:spLocks noGrp="1"/>
          </p:cNvSpPr>
          <p:nvPr>
            <p:ph type="sldNum" sz="quarter" idx="5"/>
          </p:nvPr>
        </p:nvSpPr>
        <p:spPr>
          <a:xfrm>
            <a:off x="5756782" y="13858647"/>
            <a:ext cx="4404043" cy="732068"/>
          </a:xfrm>
          <a:prstGeom prst="rect">
            <a:avLst/>
          </a:prstGeom>
        </p:spPr>
        <p:txBody>
          <a:bodyPr vert="horz" lIns="135150" tIns="67576" rIns="135150" bIns="67576" rtlCol="0" anchor="b"/>
          <a:lstStyle>
            <a:lvl1pPr algn="r">
              <a:defRPr sz="18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2024/6/27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292035120"/>
              </p:ext>
            </p:ext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name="think-cell スライド" r:id="rId3" imgW="293" imgH="295" progId="TCLayout.ActiveDocument.1">
                  <p:embed/>
                </p:oleObj>
              </mc:Choice>
              <mc:Fallback>
                <p:oleObj name="think-cell スライド" r:id="rId3" imgW="293" imgH="295" progId="TCLayout.ActiveDocument.1">
                  <p:embed/>
                  <p:pic>
                    <p:nvPicPr>
                      <p:cNvPr id="5" name="オブジェクト 4" hidden="1"/>
                      <p:cNvPicPr/>
                      <p:nvPr/>
                    </p:nvPicPr>
                    <p:blipFill>
                      <a:blip r:embed="rId4"/>
                      <a:stretch>
                        <a:fillRect/>
                      </a:stretch>
                    </p:blipFill>
                    <p:spPr>
                      <a:xfrm>
                        <a:off x="2224" y="2224"/>
                        <a:ext cx="2223" cy="2223"/>
                      </a:xfrm>
                      <a:prstGeom prst="rect">
                        <a:avLst/>
                      </a:prstGeom>
                    </p:spPr>
                  </p:pic>
                </p:oleObj>
              </mc:Fallback>
            </mc:AlternateContent>
          </a:graphicData>
        </a:graphic>
      </p:graphicFrame>
      <p:sp>
        <p:nvSpPr>
          <p:cNvPr id="7" name="正方形/長方形 6"/>
          <p:cNvSpPr/>
          <p:nvPr/>
        </p:nvSpPr>
        <p:spPr>
          <a:xfrm>
            <a:off x="0" y="30970"/>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2240" b="1">
              <a:solidFill>
                <a:schemeClr val="tx1"/>
              </a:solidFill>
            </a:endParaRPr>
          </a:p>
          <a:p>
            <a:pPr algn="ctr"/>
            <a:r>
              <a:rPr kumimoji="1" lang="ja-JP" altLang="en-US" sz="2240" b="1">
                <a:solidFill>
                  <a:schemeClr val="tx1"/>
                </a:solidFill>
              </a:rPr>
              <a:t>事業概要説明資料（１）</a:t>
            </a:r>
          </a:p>
        </p:txBody>
      </p:sp>
      <p:cxnSp>
        <p:nvCxnSpPr>
          <p:cNvPr id="18" name="直線コネクタ 17"/>
          <p:cNvCxnSpPr/>
          <p:nvPr/>
        </p:nvCxnSpPr>
        <p:spPr>
          <a:xfrm>
            <a:off x="0" y="742698"/>
            <a:ext cx="12801600" cy="0"/>
          </a:xfrm>
          <a:prstGeom prst="line">
            <a:avLst/>
          </a:prstGeom>
          <a:ln/>
        </p:spPr>
        <p:style>
          <a:lnRef idx="2">
            <a:schemeClr val="dk1"/>
          </a:lnRef>
          <a:fillRef idx="0">
            <a:schemeClr val="dk1"/>
          </a:fillRef>
          <a:effectRef idx="1">
            <a:schemeClr val="dk1"/>
          </a:effectRef>
          <a:fontRef idx="minor">
            <a:schemeClr val="tx1"/>
          </a:fontRef>
        </p:style>
      </p:cxnSp>
      <p:grpSp>
        <p:nvGrpSpPr>
          <p:cNvPr id="2" name="グループ化 1"/>
          <p:cNvGrpSpPr/>
          <p:nvPr/>
        </p:nvGrpSpPr>
        <p:grpSpPr>
          <a:xfrm>
            <a:off x="156942" y="869516"/>
            <a:ext cx="12492281" cy="735337"/>
            <a:chOff x="81000" y="875856"/>
            <a:chExt cx="8996632" cy="525241"/>
          </a:xfrm>
        </p:grpSpPr>
        <p:sp>
          <p:nvSpPr>
            <p:cNvPr id="13" name="正方形/長方形 12"/>
            <p:cNvSpPr/>
            <p:nvPr/>
          </p:nvSpPr>
          <p:spPr>
            <a:xfrm>
              <a:off x="1224364" y="875856"/>
              <a:ext cx="7853268" cy="52524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endParaRPr kumimoji="1" lang="ja-JP" altLang="en-US" sz="1470">
                <a:solidFill>
                  <a:schemeClr val="tx1"/>
                </a:solidFill>
              </a:endParaRPr>
            </a:p>
          </p:txBody>
        </p:sp>
        <p:sp>
          <p:nvSpPr>
            <p:cNvPr id="12" name="正方形/長方形 11"/>
            <p:cNvSpPr/>
            <p:nvPr/>
          </p:nvSpPr>
          <p:spPr>
            <a:xfrm>
              <a:off x="81000" y="875856"/>
              <a:ext cx="1143364" cy="52524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プロジェクト名</a:t>
              </a:r>
            </a:p>
          </p:txBody>
        </p:sp>
      </p:grpSp>
      <p:grpSp>
        <p:nvGrpSpPr>
          <p:cNvPr id="3" name="グループ化 2"/>
          <p:cNvGrpSpPr/>
          <p:nvPr/>
        </p:nvGrpSpPr>
        <p:grpSpPr>
          <a:xfrm>
            <a:off x="156942" y="2614210"/>
            <a:ext cx="12487715" cy="734400"/>
            <a:chOff x="80999" y="392587"/>
            <a:chExt cx="9155774" cy="187178"/>
          </a:xfrm>
        </p:grpSpPr>
        <p:sp>
          <p:nvSpPr>
            <p:cNvPr id="17" name="正方形/長方形 16"/>
            <p:cNvSpPr/>
            <p:nvPr/>
          </p:nvSpPr>
          <p:spPr>
            <a:xfrm>
              <a:off x="80999" y="392587"/>
              <a:ext cx="1183209" cy="18717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dirty="0">
                  <a:solidFill>
                    <a:schemeClr val="tx1"/>
                  </a:solidFill>
                </a:rPr>
                <a:t>事業</a:t>
              </a:r>
              <a:br>
                <a:rPr kumimoji="1" lang="en-US" altLang="ja-JP" sz="1470" dirty="0">
                  <a:solidFill>
                    <a:schemeClr val="tx1"/>
                  </a:solidFill>
                </a:rPr>
              </a:br>
              <a:r>
                <a:rPr kumimoji="1" lang="ja-JP" altLang="en-US" sz="1470" dirty="0">
                  <a:solidFill>
                    <a:schemeClr val="tx1"/>
                  </a:solidFill>
                </a:rPr>
                <a:t>主体名</a:t>
              </a:r>
            </a:p>
          </p:txBody>
        </p:sp>
        <p:sp>
          <p:nvSpPr>
            <p:cNvPr id="19" name="正方形/長方形 18"/>
            <p:cNvSpPr/>
            <p:nvPr/>
          </p:nvSpPr>
          <p:spPr>
            <a:xfrm>
              <a:off x="1264210" y="392587"/>
              <a:ext cx="7972563" cy="18717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70" dirty="0">
                  <a:solidFill>
                    <a:schemeClr val="tx1"/>
                  </a:solidFill>
                </a:rPr>
                <a:t>（事業主体名を正式名称でご記入ください）</a:t>
              </a:r>
              <a:endParaRPr kumimoji="1" lang="en-US" altLang="ja-JP" sz="1470" dirty="0">
                <a:solidFill>
                  <a:schemeClr val="tx1"/>
                </a:solidFill>
              </a:endParaRPr>
            </a:p>
          </p:txBody>
        </p:sp>
      </p:grpSp>
      <p:grpSp>
        <p:nvGrpSpPr>
          <p:cNvPr id="6" name="グループ化 5"/>
          <p:cNvGrpSpPr/>
          <p:nvPr/>
        </p:nvGrpSpPr>
        <p:grpSpPr>
          <a:xfrm>
            <a:off x="156942" y="3485620"/>
            <a:ext cx="12492282" cy="5850467"/>
            <a:chOff x="6434314" y="2666704"/>
            <a:chExt cx="6228001" cy="5850467"/>
          </a:xfrm>
        </p:grpSpPr>
        <p:sp>
          <p:nvSpPr>
            <p:cNvPr id="11" name="正方形/長方形 10"/>
            <p:cNvSpPr/>
            <p:nvPr/>
          </p:nvSpPr>
          <p:spPr>
            <a:xfrm>
              <a:off x="6434315" y="3296948"/>
              <a:ext cx="6228000" cy="5220223"/>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00">
                  <a:solidFill>
                    <a:schemeClr val="tx1"/>
                  </a:solidFill>
                </a:rPr>
                <a:t>（本プロジェクトの取組概要をご記入ください）</a:t>
              </a:r>
              <a:endParaRPr kumimoji="1" lang="en-US" altLang="ja-JP" sz="1400">
                <a:solidFill>
                  <a:schemeClr val="tx1"/>
                </a:solidFill>
              </a:endParaRPr>
            </a:p>
          </p:txBody>
        </p:sp>
        <p:sp>
          <p:nvSpPr>
            <p:cNvPr id="23" name="正方形/長方形 22"/>
            <p:cNvSpPr/>
            <p:nvPr/>
          </p:nvSpPr>
          <p:spPr>
            <a:xfrm>
              <a:off x="6434314" y="2666704"/>
              <a:ext cx="6228000" cy="630245"/>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取組概要</a:t>
              </a:r>
            </a:p>
          </p:txBody>
        </p:sp>
      </p:grpSp>
      <p:grpSp>
        <p:nvGrpSpPr>
          <p:cNvPr id="33" name="グループ化 32"/>
          <p:cNvGrpSpPr/>
          <p:nvPr/>
        </p:nvGrpSpPr>
        <p:grpSpPr>
          <a:xfrm>
            <a:off x="156942" y="1741863"/>
            <a:ext cx="12492281" cy="735337"/>
            <a:chOff x="81000" y="875856"/>
            <a:chExt cx="8996632" cy="525241"/>
          </a:xfrm>
        </p:grpSpPr>
        <p:sp>
          <p:nvSpPr>
            <p:cNvPr id="34" name="正方形/長方形 33"/>
            <p:cNvSpPr/>
            <p:nvPr/>
          </p:nvSpPr>
          <p:spPr>
            <a:xfrm>
              <a:off x="81000" y="875856"/>
              <a:ext cx="1143364" cy="52524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取組地域</a:t>
              </a:r>
            </a:p>
          </p:txBody>
        </p:sp>
        <p:sp>
          <p:nvSpPr>
            <p:cNvPr id="35" name="正方形/長方形 34"/>
            <p:cNvSpPr/>
            <p:nvPr/>
          </p:nvSpPr>
          <p:spPr>
            <a:xfrm>
              <a:off x="1224364" y="875856"/>
              <a:ext cx="7853268" cy="52524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85750" indent="-285750">
                <a:buFont typeface="Wingdings" panose="05000000000000000000" pitchFamily="2" charset="2"/>
                <a:buChar char="n"/>
              </a:pPr>
              <a:r>
                <a:rPr kumimoji="1" lang="ja-JP" altLang="en-US" sz="1470">
                  <a:solidFill>
                    <a:schemeClr val="tx1"/>
                  </a:solidFill>
                </a:rPr>
                <a:t>（取組地域ををご記入ください）</a:t>
              </a:r>
            </a:p>
          </p:txBody>
        </p:sp>
      </p:grpSp>
      <p:sp>
        <p:nvSpPr>
          <p:cNvPr id="8" name="テキスト ボックス 7"/>
          <p:cNvSpPr txBox="1"/>
          <p:nvPr/>
        </p:nvSpPr>
        <p:spPr>
          <a:xfrm>
            <a:off x="101598" y="81648"/>
            <a:ext cx="1501915" cy="369332"/>
          </a:xfrm>
          <a:prstGeom prst="rect">
            <a:avLst/>
          </a:prstGeom>
          <a:noFill/>
        </p:spPr>
        <p:txBody>
          <a:bodyPr wrap="square" rtlCol="0">
            <a:spAutoFit/>
          </a:bodyPr>
          <a:lstStyle/>
          <a:p>
            <a:r>
              <a:rPr kumimoji="1" lang="ja-JP" altLang="en-US" dirty="0"/>
              <a:t>様式第２</a:t>
            </a:r>
          </a:p>
        </p:txBody>
      </p:sp>
    </p:spTree>
    <p:extLst>
      <p:ext uri="{BB962C8B-B14F-4D97-AF65-F5344CB8AC3E}">
        <p14:creationId xmlns:p14="http://schemas.microsoft.com/office/powerpoint/2010/main" val="362638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292035120"/>
              </p:ext>
            </p:extLst>
          </p:nvPr>
        </p:nvGraphicFramePr>
        <p:xfrm>
          <a:off x="2224" y="2224"/>
          <a:ext cx="2223" cy="2223"/>
        </p:xfrm>
        <a:graphic>
          <a:graphicData uri="http://schemas.openxmlformats.org/presentationml/2006/ole">
            <mc:AlternateContent xmlns:mc="http://schemas.openxmlformats.org/markup-compatibility/2006">
              <mc:Choice xmlns:v="urn:schemas-microsoft-com:vml" Requires="v">
                <p:oleObj name="think-cell スライド" r:id="rId3" imgW="293" imgH="295" progId="TCLayout.ActiveDocument.1">
                  <p:embed/>
                </p:oleObj>
              </mc:Choice>
              <mc:Fallback>
                <p:oleObj name="think-cell スライド" r:id="rId3" imgW="293" imgH="295" progId="TCLayout.ActiveDocument.1">
                  <p:embed/>
                  <p:pic>
                    <p:nvPicPr>
                      <p:cNvPr id="5" name="オブジェクト 4" hidden="1"/>
                      <p:cNvPicPr/>
                      <p:nvPr/>
                    </p:nvPicPr>
                    <p:blipFill>
                      <a:blip r:embed="rId4"/>
                      <a:stretch>
                        <a:fillRect/>
                      </a:stretch>
                    </p:blipFill>
                    <p:spPr>
                      <a:xfrm>
                        <a:off x="2224" y="2224"/>
                        <a:ext cx="2223" cy="2223"/>
                      </a:xfrm>
                      <a:prstGeom prst="rect">
                        <a:avLst/>
                      </a:prstGeom>
                    </p:spPr>
                  </p:pic>
                </p:oleObj>
              </mc:Fallback>
            </mc:AlternateContent>
          </a:graphicData>
        </a:graphic>
      </p:graphicFrame>
      <p:grpSp>
        <p:nvGrpSpPr>
          <p:cNvPr id="14" name="グループ化 13"/>
          <p:cNvGrpSpPr/>
          <p:nvPr/>
        </p:nvGrpSpPr>
        <p:grpSpPr>
          <a:xfrm>
            <a:off x="113560" y="873207"/>
            <a:ext cx="12595124" cy="2700000"/>
            <a:chOff x="113560" y="1991338"/>
            <a:chExt cx="12595124" cy="2863998"/>
          </a:xfrm>
        </p:grpSpPr>
        <p:sp>
          <p:nvSpPr>
            <p:cNvPr id="11" name="正方形/長方形 10"/>
            <p:cNvSpPr/>
            <p:nvPr/>
          </p:nvSpPr>
          <p:spPr>
            <a:xfrm>
              <a:off x="113561" y="2292440"/>
              <a:ext cx="6228000" cy="2562896"/>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171450" indent="-171450">
                <a:buFont typeface="Wingdings" panose="05000000000000000000" pitchFamily="2" charset="2"/>
                <a:buChar char="n"/>
              </a:pPr>
              <a:r>
                <a:rPr kumimoji="1" lang="ja-JP" altLang="en-US" sz="1400" dirty="0">
                  <a:solidFill>
                    <a:schemeClr val="tx1"/>
                  </a:solidFill>
                </a:rPr>
                <a:t>（課題が確定済の場合は、解決が求められている対象地域の課題と抽出根拠、及び解決に向けた具体的な取組み内容と目指すべきビジョンを記入して下さい）</a:t>
              </a:r>
              <a:endParaRPr kumimoji="1" lang="en-US" altLang="ja-JP" sz="1400" dirty="0">
                <a:solidFill>
                  <a:schemeClr val="tx1"/>
                </a:solidFill>
              </a:endParaRPr>
            </a:p>
            <a:p>
              <a:pPr marL="171450" indent="-171450">
                <a:buFont typeface="Wingdings" panose="05000000000000000000" pitchFamily="2" charset="2"/>
                <a:buChar char="n"/>
              </a:pPr>
              <a:r>
                <a:rPr kumimoji="1" lang="ja-JP" altLang="en-US" sz="1400" dirty="0">
                  <a:solidFill>
                    <a:schemeClr val="tx1"/>
                  </a:solidFill>
                </a:rPr>
                <a:t>（課題未確定の場合は、対象地域の課題把握に向けた取組計画を記入して下さい）</a:t>
              </a:r>
            </a:p>
          </p:txBody>
        </p:sp>
        <p:sp>
          <p:nvSpPr>
            <p:cNvPr id="23" name="正方形/長方形 22"/>
            <p:cNvSpPr/>
            <p:nvPr/>
          </p:nvSpPr>
          <p:spPr>
            <a:xfrm>
              <a:off x="113560" y="1991338"/>
              <a:ext cx="12595124" cy="30110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地域課題・解決策の妥当性</a:t>
              </a:r>
            </a:p>
          </p:txBody>
        </p:sp>
      </p:grpSp>
      <p:grpSp>
        <p:nvGrpSpPr>
          <p:cNvPr id="15" name="グループ化 14"/>
          <p:cNvGrpSpPr/>
          <p:nvPr/>
        </p:nvGrpSpPr>
        <p:grpSpPr>
          <a:xfrm>
            <a:off x="113560" y="3754800"/>
            <a:ext cx="6228000" cy="2700000"/>
            <a:chOff x="6480686" y="1991338"/>
            <a:chExt cx="6228000" cy="2880694"/>
          </a:xfrm>
        </p:grpSpPr>
        <p:sp>
          <p:nvSpPr>
            <p:cNvPr id="24" name="正方形/長方形 23"/>
            <p:cNvSpPr/>
            <p:nvPr/>
          </p:nvSpPr>
          <p:spPr>
            <a:xfrm>
              <a:off x="6480686" y="2505160"/>
              <a:ext cx="6228000" cy="2366872"/>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a:solidFill>
                    <a:schemeClr val="tx1"/>
                  </a:solidFill>
                </a:rPr>
                <a:t>（ソリューション確定済の場合は、具体的なデジタル活用計画を記入して下さい）</a:t>
              </a:r>
              <a:endParaRPr kumimoji="1" lang="en-US" altLang="ja-JP" sz="1400">
                <a:solidFill>
                  <a:schemeClr val="tx1"/>
                </a:solidFill>
              </a:endParaRPr>
            </a:p>
            <a:p>
              <a:pPr marL="240041" indent="-240041">
                <a:buFont typeface="Wingdings" panose="05000000000000000000" pitchFamily="2" charset="2"/>
                <a:buChar char="n"/>
              </a:pPr>
              <a:r>
                <a:rPr kumimoji="1" lang="ja-JP" altLang="en-US" sz="1400">
                  <a:solidFill>
                    <a:schemeClr val="tx1"/>
                  </a:solidFill>
                </a:rPr>
                <a:t>（ソリューション未確定の場合は、デジタル活用の検討ステップと、検討しているソリューション（任意）を記入して下さい）</a:t>
              </a:r>
            </a:p>
          </p:txBody>
        </p:sp>
        <p:sp>
          <p:nvSpPr>
            <p:cNvPr id="25" name="正方形/長方形 24"/>
            <p:cNvSpPr/>
            <p:nvPr/>
          </p:nvSpPr>
          <p:spPr>
            <a:xfrm>
              <a:off x="6480686" y="1991338"/>
              <a:ext cx="6228000" cy="51382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dirty="0">
                  <a:solidFill>
                    <a:schemeClr val="tx1"/>
                  </a:solidFill>
                </a:rPr>
                <a:t>デジタル活用方針の有効性</a:t>
              </a:r>
            </a:p>
          </p:txBody>
        </p:sp>
      </p:grpSp>
      <p:grpSp>
        <p:nvGrpSpPr>
          <p:cNvPr id="10" name="グループ化 9"/>
          <p:cNvGrpSpPr/>
          <p:nvPr/>
        </p:nvGrpSpPr>
        <p:grpSpPr>
          <a:xfrm>
            <a:off x="6480685" y="3754800"/>
            <a:ext cx="6228001" cy="2700000"/>
            <a:chOff x="113560" y="5252544"/>
            <a:chExt cx="6228001" cy="1800000"/>
          </a:xfrm>
        </p:grpSpPr>
        <p:sp>
          <p:nvSpPr>
            <p:cNvPr id="26" name="正方形/長方形 25"/>
            <p:cNvSpPr/>
            <p:nvPr/>
          </p:nvSpPr>
          <p:spPr>
            <a:xfrm>
              <a:off x="113561" y="5573606"/>
              <a:ext cx="6228000" cy="147893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dirty="0">
                  <a:solidFill>
                    <a:schemeClr val="tx1"/>
                  </a:solidFill>
                </a:rPr>
                <a:t>（取組推進に向けた体制表と、関係者間の役割分担を記入して下さい。</a:t>
              </a:r>
              <a:br>
                <a:rPr kumimoji="1" lang="en-US" altLang="ja-JP" sz="1400" dirty="0">
                  <a:solidFill>
                    <a:schemeClr val="tx1"/>
                  </a:solidFill>
                </a:rPr>
              </a:br>
              <a:r>
                <a:rPr kumimoji="1" lang="ja-JP" altLang="en-US" sz="1400" dirty="0">
                  <a:solidFill>
                    <a:schemeClr val="tx1"/>
                  </a:solidFill>
                </a:rPr>
                <a:t>　連携体を組成していない自治体においては、連携予定の業界や団体名と役割分担を記入して下さい。）</a:t>
              </a:r>
              <a:endParaRPr kumimoji="1" lang="en-US" altLang="ja-JP" sz="1400" dirty="0">
                <a:solidFill>
                  <a:schemeClr val="tx1"/>
                </a:solidFill>
              </a:endParaRPr>
            </a:p>
            <a:p>
              <a:pPr marL="240041" indent="-240041">
                <a:buFont typeface="Wingdings" panose="05000000000000000000" pitchFamily="2" charset="2"/>
                <a:buChar char="n"/>
              </a:pPr>
              <a:r>
                <a:rPr kumimoji="1" lang="ja-JP" altLang="en-US" sz="1400" dirty="0">
                  <a:solidFill>
                    <a:schemeClr val="tx1"/>
                  </a:solidFill>
                </a:rPr>
                <a:t>（本事業における地域住民を巻込んだ取組計画に関して具体的に記入して下さい）</a:t>
              </a:r>
              <a:endParaRPr kumimoji="1" lang="en-US" altLang="ja-JP" sz="1400" dirty="0">
                <a:solidFill>
                  <a:schemeClr val="tx1"/>
                </a:solidFill>
              </a:endParaRPr>
            </a:p>
            <a:p>
              <a:pPr marL="240041" indent="-240041">
                <a:buFont typeface="Wingdings" panose="05000000000000000000" pitchFamily="2" charset="2"/>
                <a:buChar char="n"/>
              </a:pPr>
              <a:r>
                <a:rPr kumimoji="1" lang="ja-JP" altLang="en-US" sz="1400" dirty="0">
                  <a:solidFill>
                    <a:schemeClr val="tx1"/>
                  </a:solidFill>
                </a:rPr>
                <a:t>（地域団体の取組への貢献（関与方法及び役割）に関して、具体的に記入してください）</a:t>
              </a:r>
            </a:p>
          </p:txBody>
        </p:sp>
        <p:sp>
          <p:nvSpPr>
            <p:cNvPr id="27" name="正方形/長方形 26"/>
            <p:cNvSpPr/>
            <p:nvPr/>
          </p:nvSpPr>
          <p:spPr>
            <a:xfrm>
              <a:off x="113560" y="5252544"/>
              <a:ext cx="6228000" cy="3210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推進主体の工夫</a:t>
              </a:r>
            </a:p>
          </p:txBody>
        </p:sp>
      </p:grpSp>
      <p:sp>
        <p:nvSpPr>
          <p:cNvPr id="22" name="正方形/長方形 21">
            <a:extLst>
              <a:ext uri="{FF2B5EF4-FFF2-40B4-BE49-F238E27FC236}">
                <a16:creationId xmlns:a16="http://schemas.microsoft.com/office/drawing/2014/main" id="{8D24E513-852D-4958-9951-B46010FF297C}"/>
              </a:ext>
            </a:extLst>
          </p:cNvPr>
          <p:cNvSpPr/>
          <p:nvPr/>
        </p:nvSpPr>
        <p:spPr>
          <a:xfrm>
            <a:off x="6480685" y="1157068"/>
            <a:ext cx="6228000" cy="241614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dirty="0">
                <a:solidFill>
                  <a:schemeClr val="tx1"/>
                </a:solidFill>
              </a:rPr>
              <a:t>（対象課題と解決策（ソリューション等）の普遍性（多くの地域に共通する課題・解決策である事）に関する説明を記入して下さい）</a:t>
            </a:r>
            <a:endParaRPr kumimoji="1" lang="en-US" altLang="ja-JP" sz="1400" dirty="0">
              <a:solidFill>
                <a:schemeClr val="tx1"/>
              </a:solidFill>
            </a:endParaRPr>
          </a:p>
        </p:txBody>
      </p:sp>
      <p:grpSp>
        <p:nvGrpSpPr>
          <p:cNvPr id="32" name="グループ化 31"/>
          <p:cNvGrpSpPr/>
          <p:nvPr/>
        </p:nvGrpSpPr>
        <p:grpSpPr>
          <a:xfrm>
            <a:off x="113559" y="6636396"/>
            <a:ext cx="12595126" cy="2699999"/>
            <a:chOff x="113559" y="7433056"/>
            <a:chExt cx="12595126" cy="1799999"/>
          </a:xfrm>
        </p:grpSpPr>
        <p:sp>
          <p:nvSpPr>
            <p:cNvPr id="30" name="正方形/長方形 29"/>
            <p:cNvSpPr/>
            <p:nvPr/>
          </p:nvSpPr>
          <p:spPr>
            <a:xfrm>
              <a:off x="113560" y="7735812"/>
              <a:ext cx="12595125" cy="1497243"/>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marL="240041" indent="-240041">
                <a:buFont typeface="Wingdings" panose="05000000000000000000" pitchFamily="2" charset="2"/>
                <a:buChar char="n"/>
              </a:pPr>
              <a:r>
                <a:rPr kumimoji="1" lang="ja-JP" altLang="en-US" sz="1400">
                  <a:solidFill>
                    <a:schemeClr val="tx1"/>
                  </a:solidFill>
                </a:rPr>
                <a:t>（</a:t>
              </a:r>
              <a:r>
                <a:rPr kumimoji="1" lang="en-US" altLang="ja-JP" sz="1400">
                  <a:solidFill>
                    <a:schemeClr val="tx1"/>
                  </a:solidFill>
                </a:rPr>
                <a:t> 3</a:t>
              </a:r>
              <a:r>
                <a:rPr kumimoji="1" lang="ja-JP" altLang="en-US" sz="1400">
                  <a:solidFill>
                    <a:schemeClr val="tx1"/>
                  </a:solidFill>
                </a:rPr>
                <a:t>か年の実施事項、検証項目、現状値と目標値、具体的な検証方法を記入して下さい）</a:t>
              </a:r>
            </a:p>
            <a:p>
              <a:pPr marL="240041" indent="-240041">
                <a:buFont typeface="Wingdings" panose="05000000000000000000" pitchFamily="2" charset="2"/>
                <a:buChar char="n"/>
              </a:pPr>
              <a:r>
                <a:rPr kumimoji="1" lang="ja-JP" altLang="en-US" sz="1400">
                  <a:solidFill>
                    <a:schemeClr val="tx1"/>
                  </a:solidFill>
                </a:rPr>
                <a:t>（</a:t>
              </a:r>
              <a:r>
                <a:rPr kumimoji="1" lang="en-US" altLang="ja-JP" sz="1400">
                  <a:solidFill>
                    <a:schemeClr val="tx1"/>
                  </a:solidFill>
                </a:rPr>
                <a:t> 3</a:t>
              </a:r>
              <a:r>
                <a:rPr kumimoji="1" lang="ja-JP" altLang="en-US" sz="1400">
                  <a:solidFill>
                    <a:schemeClr val="tx1"/>
                  </a:solidFill>
                </a:rPr>
                <a:t>か年のマイルストンとスケジュール、資金計画を記入して下さい）</a:t>
              </a:r>
            </a:p>
          </p:txBody>
        </p:sp>
        <p:sp>
          <p:nvSpPr>
            <p:cNvPr id="31" name="正方形/長方形 30"/>
            <p:cNvSpPr/>
            <p:nvPr/>
          </p:nvSpPr>
          <p:spPr>
            <a:xfrm>
              <a:off x="113559" y="7433056"/>
              <a:ext cx="12595125" cy="30275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ctr" anchorCtr="0" forceAA="0" compatLnSpc="1">
              <a:prstTxWarp prst="textNoShape">
                <a:avLst/>
              </a:prstTxWarp>
              <a:noAutofit/>
            </a:bodyPr>
            <a:lstStyle/>
            <a:p>
              <a:pPr algn="ctr"/>
              <a:r>
                <a:rPr kumimoji="1" lang="ja-JP" altLang="en-US" sz="1470">
                  <a:solidFill>
                    <a:schemeClr val="tx1"/>
                  </a:solidFill>
                </a:rPr>
                <a:t>提案内容の実現性</a:t>
              </a:r>
            </a:p>
          </p:txBody>
        </p:sp>
      </p:grpSp>
      <p:sp>
        <p:nvSpPr>
          <p:cNvPr id="19" name="正方形/長方形 18"/>
          <p:cNvSpPr/>
          <p:nvPr/>
        </p:nvSpPr>
        <p:spPr>
          <a:xfrm>
            <a:off x="0" y="30970"/>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2240" b="1">
              <a:solidFill>
                <a:schemeClr val="tx1"/>
              </a:solidFill>
            </a:endParaRPr>
          </a:p>
          <a:p>
            <a:pPr algn="ctr"/>
            <a:r>
              <a:rPr kumimoji="1" lang="ja-JP" altLang="en-US" sz="2240" b="1">
                <a:solidFill>
                  <a:schemeClr val="tx1"/>
                </a:solidFill>
              </a:rPr>
              <a:t>事業概要説明資料（２）</a:t>
            </a:r>
          </a:p>
        </p:txBody>
      </p:sp>
      <p:cxnSp>
        <p:nvCxnSpPr>
          <p:cNvPr id="20" name="直線コネクタ 19"/>
          <p:cNvCxnSpPr/>
          <p:nvPr/>
        </p:nvCxnSpPr>
        <p:spPr>
          <a:xfrm>
            <a:off x="0" y="742698"/>
            <a:ext cx="12801600"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928008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extLst>
              <p:ext uri="{D42A27DB-BD31-4B8C-83A1-F6EECF244321}">
                <p14:modId xmlns:p14="http://schemas.microsoft.com/office/powerpoint/2010/main" val="2924428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60" imgH="360" progId="TCLayout.ActiveDocument.1">
                  <p:embed/>
                </p:oleObj>
              </mc:Choice>
              <mc:Fallback>
                <p:oleObj name="think-cell スライド" r:id="rId3" imgW="360" imgH="360"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正方形/長方形 4"/>
          <p:cNvSpPr/>
          <p:nvPr/>
        </p:nvSpPr>
        <p:spPr>
          <a:xfrm>
            <a:off x="0" y="103162"/>
            <a:ext cx="12801600" cy="402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40" b="1">
                <a:solidFill>
                  <a:schemeClr val="tx1"/>
                </a:solidFill>
              </a:rPr>
              <a:t>取組概要説明資料の書き方</a:t>
            </a:r>
          </a:p>
        </p:txBody>
      </p:sp>
      <p:cxnSp>
        <p:nvCxnSpPr>
          <p:cNvPr id="6" name="直線コネクタ 5"/>
          <p:cNvCxnSpPr/>
          <p:nvPr/>
        </p:nvCxnSpPr>
        <p:spPr>
          <a:xfrm>
            <a:off x="0" y="590018"/>
            <a:ext cx="12801600" cy="0"/>
          </a:xfrm>
          <a:prstGeom prst="line">
            <a:avLst/>
          </a:prstGeom>
          <a:ln/>
        </p:spPr>
        <p:style>
          <a:lnRef idx="2">
            <a:schemeClr val="dk1"/>
          </a:lnRef>
          <a:fillRef idx="0">
            <a:schemeClr val="dk1"/>
          </a:fillRef>
          <a:effectRef idx="1">
            <a:schemeClr val="dk1"/>
          </a:effectRef>
          <a:fontRef idx="minor">
            <a:schemeClr val="tx1"/>
          </a:fontRef>
        </p:style>
      </p:cxnSp>
      <p:sp>
        <p:nvSpPr>
          <p:cNvPr id="7" name="テキスト ボックス 6"/>
          <p:cNvSpPr txBox="1"/>
          <p:nvPr/>
        </p:nvSpPr>
        <p:spPr>
          <a:xfrm>
            <a:off x="0" y="579549"/>
            <a:ext cx="12801600" cy="5414303"/>
          </a:xfrm>
          <a:prstGeom prst="rect">
            <a:avLst/>
          </a:prstGeom>
          <a:noFill/>
        </p:spPr>
        <p:txBody>
          <a:bodyPr wrap="square" rtlCol="0">
            <a:spAutoFit/>
          </a:bodyPr>
          <a:lstStyle/>
          <a:p>
            <a:pPr marL="285750" indent="-285750">
              <a:lnSpc>
                <a:spcPts val="5000"/>
              </a:lnSpc>
              <a:spcBef>
                <a:spcPts val="300"/>
              </a:spcBef>
              <a:buFont typeface="Wingdings" panose="05000000000000000000" pitchFamily="2" charset="2"/>
              <a:buChar char="n"/>
            </a:pPr>
            <a:r>
              <a:rPr kumimoji="1" lang="ja-JP" altLang="en-US"/>
              <a:t>事業実施計画書のサマリーとして、</a:t>
            </a:r>
            <a:r>
              <a:rPr lang="ja-JP" altLang="ja-JP"/>
              <a:t>評価項目毎の要点を</a:t>
            </a:r>
            <a:r>
              <a:rPr lang="ja-JP" altLang="ja-JP" u="sng"/>
              <a:t>図等も用いながら</a:t>
            </a:r>
            <a:r>
              <a:rPr lang="ja-JP" altLang="ja-JP"/>
              <a:t>ご記入ください</a:t>
            </a:r>
            <a:r>
              <a:rPr lang="ja-JP" altLang="en-US"/>
              <a:t>。</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テンプレートに記載している</a:t>
            </a:r>
            <a:r>
              <a:rPr lang="ja-JP" altLang="ja-JP"/>
              <a:t>評価項目以外は追加せず</a:t>
            </a:r>
            <a:r>
              <a:rPr kumimoji="1" lang="ja-JP" altLang="en-US"/>
              <a:t>、各ページ１枚で納まるように整理してください。</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テンプレートの枠の大きさやフォントサイズは変更いただいても構いませんが、</a:t>
            </a:r>
            <a:r>
              <a:rPr kumimoji="1" lang="en-US" altLang="ja-JP"/>
              <a:t>A3</a:t>
            </a:r>
            <a:r>
              <a:rPr kumimoji="1" lang="ja-JP" altLang="en-US"/>
              <a:t>印刷時に内容が見やすいように</a:t>
            </a:r>
            <a:endParaRPr kumimoji="1" lang="en-US" altLang="ja-JP"/>
          </a:p>
          <a:p>
            <a:pPr>
              <a:lnSpc>
                <a:spcPts val="5000"/>
              </a:lnSpc>
              <a:spcBef>
                <a:spcPts val="300"/>
              </a:spcBef>
            </a:pPr>
            <a:r>
              <a:rPr kumimoji="1" lang="ja-JP" altLang="en-US"/>
              <a:t>　 整理してください。</a:t>
            </a:r>
            <a:br>
              <a:rPr kumimoji="1" lang="en-US" altLang="ja-JP"/>
            </a:br>
            <a:r>
              <a:rPr kumimoji="1" lang="en-US" altLang="ja-JP"/>
              <a:t>     ※</a:t>
            </a:r>
            <a:r>
              <a:rPr kumimoji="1" lang="ja-JP" altLang="en-US"/>
              <a:t>文字が多すぎる、枠内に収まっていない等のないように留意すること</a:t>
            </a:r>
            <a:br>
              <a:rPr kumimoji="1" lang="en-US" altLang="ja-JP"/>
            </a:br>
            <a:r>
              <a:rPr kumimoji="1" lang="en-US" altLang="ja-JP"/>
              <a:t>     ※</a:t>
            </a:r>
            <a:r>
              <a:rPr kumimoji="1" lang="ja-JP" altLang="en-US"/>
              <a:t>フォントサイズは</a:t>
            </a:r>
            <a:r>
              <a:rPr kumimoji="1" lang="en-US" altLang="ja-JP"/>
              <a:t>12pt</a:t>
            </a:r>
            <a:r>
              <a:rPr kumimoji="1" lang="ja-JP" altLang="en-US"/>
              <a:t>以上の大きさとすること</a:t>
            </a:r>
          </a:p>
          <a:p>
            <a:pPr marL="285750" indent="-285750">
              <a:lnSpc>
                <a:spcPts val="5000"/>
              </a:lnSpc>
              <a:spcBef>
                <a:spcPts val="300"/>
              </a:spcBef>
              <a:buFont typeface="Wingdings" panose="05000000000000000000" pitchFamily="2" charset="2"/>
              <a:buChar char="n"/>
            </a:pPr>
            <a:r>
              <a:rPr kumimoji="1" lang="ja-JP" altLang="en-US"/>
              <a:t>資料提出時は本ページは削除いただき、電子媒体での資料提出時は</a:t>
            </a:r>
            <a:r>
              <a:rPr kumimoji="1" lang="en-US" altLang="ja-JP"/>
              <a:t>PPT</a:t>
            </a:r>
            <a:r>
              <a:rPr kumimoji="1" lang="ja-JP" altLang="en-US"/>
              <a:t>形式で格納してください。</a:t>
            </a:r>
            <a:endParaRPr kumimoji="1" lang="en-US" altLang="ja-JP"/>
          </a:p>
          <a:p>
            <a:pPr marL="285750" indent="-285750">
              <a:lnSpc>
                <a:spcPts val="5000"/>
              </a:lnSpc>
              <a:spcBef>
                <a:spcPts val="300"/>
              </a:spcBef>
              <a:buFont typeface="Wingdings" panose="05000000000000000000" pitchFamily="2" charset="2"/>
              <a:buChar char="n"/>
            </a:pPr>
            <a:r>
              <a:rPr kumimoji="1" lang="ja-JP" altLang="en-US"/>
              <a:t>なお、本資料は選定事業を公表する際の資料として用いることがあります。</a:t>
            </a:r>
            <a:endParaRPr kumimoji="1" lang="en-US" altLang="ja-JP"/>
          </a:p>
        </p:txBody>
      </p:sp>
    </p:spTree>
    <p:extLst>
      <p:ext uri="{BB962C8B-B14F-4D97-AF65-F5344CB8AC3E}">
        <p14:creationId xmlns:p14="http://schemas.microsoft.com/office/powerpoint/2010/main" val="22567705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B7FA26DEF632B47A1814DC5513632F6" ma:contentTypeVersion="" ma:contentTypeDescription="Create a new document." ma:contentTypeScope="" ma:versionID="07eb08cf0c9b52d3134b7367f236e179">
  <xsd:schema xmlns:xsd="http://www.w3.org/2001/XMLSchema" xmlns:xs="http://www.w3.org/2001/XMLSchema" xmlns:p="http://schemas.microsoft.com/office/2006/metadata/properties" xmlns:ns2="8280f9f9-937b-4f13-8572-38c9895008b8" targetNamespace="http://schemas.microsoft.com/office/2006/metadata/properties" ma:root="true" ma:fieldsID="89ded30317fff1a9e844ae1ce84502b6" ns2:_="">
    <xsd:import namespace="8280f9f9-937b-4f13-8572-38c9895008b8"/>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80f9f9-937b-4f13-8572-38c9895008b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F846B5-66EE-4005-94FE-D7050FCAE405}">
  <ds:schemaRefs>
    <ds:schemaRef ds:uri="http://schemas.microsoft.com/sharepoint/v3/contenttype/forms"/>
  </ds:schemaRefs>
</ds:datastoreItem>
</file>

<file path=customXml/itemProps2.xml><?xml version="1.0" encoding="utf-8"?>
<ds:datastoreItem xmlns:ds="http://schemas.openxmlformats.org/officeDocument/2006/customXml" ds:itemID="{1DF1C9E9-3A64-4A2C-9F5E-FC33669250E8}">
  <ds:schemaRefs>
    <ds:schemaRef ds:uri="http://purl.org/dc/dcmitype/"/>
    <ds:schemaRef ds:uri="http://schemas.microsoft.com/office/infopath/2007/PartnerControls"/>
    <ds:schemaRef ds:uri="8280f9f9-937b-4f13-8572-38c9895008b8"/>
    <ds:schemaRef ds:uri="http://purl.org/dc/elements/1.1/"/>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0354542-4AF7-4548-8F8E-2813350753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80f9f9-937b-4f13-8572-38c9895008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118</TotalTime>
  <Words>483</Words>
  <Application>Microsoft Office PowerPoint</Application>
  <PresentationFormat>A3 297x420 mm</PresentationFormat>
  <Paragraphs>33</Paragraphs>
  <Slides>3</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0" baseType="lpstr">
      <vt:lpstr>游ゴシック</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vector>
  </TitlesOfParts>
  <Company>DTT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tamura naoko</dc:creator>
  <cp:lastModifiedBy>Okubo, Tomohiro</cp:lastModifiedBy>
  <cp:revision>17</cp:revision>
  <dcterms:created xsi:type="dcterms:W3CDTF">2020-04-29T04:54:15Z</dcterms:created>
  <dcterms:modified xsi:type="dcterms:W3CDTF">2024-06-27T08:00:05Z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2022-03-30T06:50:02Z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4c5f7f63-5081-497c-99a7-bc1202ab4432</vt:lpwstr>
  </property>
  <property fmtid="{D5CDD505-2E9C-101B-9397-08002B2CF9AE}" pid="8" name="MSIP_Label_ea60d57e-af5b-4752-ac57-3e4f28ca11dc_ContentBits">
    <vt:lpwstr>0</vt:lpwstr>
  </property>
  <property fmtid="{D5CDD505-2E9C-101B-9397-08002B2CF9AE}" pid="9" name="ContentTypeId">
    <vt:lpwstr>0x0101008B7FA26DEF632B47A1814DC5513632F6</vt:lpwstr>
  </property>
</Properties>
</file>